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382" r:id="rId5"/>
    <p:sldId id="381" r:id="rId6"/>
    <p:sldId id="383" r:id="rId7"/>
    <p:sldId id="300" r:id="rId8"/>
    <p:sldId id="385" r:id="rId9"/>
    <p:sldId id="388" r:id="rId10"/>
    <p:sldId id="387" r:id="rId11"/>
    <p:sldId id="389" r:id="rId12"/>
    <p:sldId id="390" r:id="rId13"/>
    <p:sldId id="391" r:id="rId14"/>
    <p:sldId id="386" r:id="rId15"/>
    <p:sldId id="392" r:id="rId16"/>
    <p:sldId id="401" r:id="rId17"/>
    <p:sldId id="393" r:id="rId18"/>
    <p:sldId id="394" r:id="rId19"/>
    <p:sldId id="395" r:id="rId20"/>
    <p:sldId id="396" r:id="rId21"/>
    <p:sldId id="397" r:id="rId22"/>
    <p:sldId id="398" r:id="rId23"/>
    <p:sldId id="399" r:id="rId24"/>
    <p:sldId id="400" r:id="rId25"/>
    <p:sldId id="402" r:id="rId26"/>
    <p:sldId id="403" r:id="rId27"/>
    <p:sldId id="404" r:id="rId28"/>
    <p:sldId id="405" r:id="rId29"/>
    <p:sldId id="384" r:id="rId30"/>
    <p:sldId id="407" r:id="rId31"/>
    <p:sldId id="409" r:id="rId32"/>
    <p:sldId id="410" r:id="rId33"/>
    <p:sldId id="411" r:id="rId34"/>
    <p:sldId id="412" r:id="rId35"/>
    <p:sldId id="415" r:id="rId36"/>
    <p:sldId id="416" r:id="rId37"/>
    <p:sldId id="417" r:id="rId38"/>
    <p:sldId id="418" r:id="rId39"/>
    <p:sldId id="419" r:id="rId40"/>
    <p:sldId id="420" r:id="rId41"/>
    <p:sldId id="421" r:id="rId42"/>
    <p:sldId id="422" r:id="rId43"/>
    <p:sldId id="423" r:id="rId44"/>
    <p:sldId id="424" r:id="rId45"/>
    <p:sldId id="406" r:id="rId46"/>
    <p:sldId id="259" r:id="rId47"/>
  </p:sldIdLst>
  <p:sldSz cx="9144000" cy="6858000" type="screen4x3"/>
  <p:notesSz cx="6858000" cy="9144000"/>
  <p:defaultTextStyle>
    <a:defPPr>
      <a:defRPr lang="fr-F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57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4" autoAdjust="0"/>
    <p:restoredTop sz="88575" autoAdjust="0"/>
  </p:normalViewPr>
  <p:slideViewPr>
    <p:cSldViewPr>
      <p:cViewPr>
        <p:scale>
          <a:sx n="75" d="100"/>
          <a:sy n="75" d="100"/>
        </p:scale>
        <p:origin x="1008" y="-5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C0BDA7-FD4E-45B3-A419-98146C871FCB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181F80-6B68-4C9F-B1D8-92C2D715E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594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181F80-6B68-4C9F-B1D8-92C2D715E0D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486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181F80-6B68-4C9F-B1D8-92C2D715E0D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53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181F80-6B68-4C9F-B1D8-92C2D715E0D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395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807098-A8DF-4714-B43F-DC882CB72C38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F57D0A-305D-4A35-A608-B814A0BEDBC9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0CA72D-36E4-4393-9507-9CBDA1AC8F50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488108-AC2B-469D-8E1A-8A1FC91F787D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3A0D9B-B10A-4C2F-90C1-683BF0DFEB41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44A544-6A6F-467F-AC6F-55FD44753437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80763A-51CB-4C09-97C6-6FDA1E354680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92BCFE-7F07-4DEB-84D0-B6E069D09AB4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034F85-C7AC-44D9-8041-DCE5F1910771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39C1E6-5858-412D-B164-0E5729C1B013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45984F-4687-4822-B90B-D2F0C053EC34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F1BFA6-010D-431C-B551-A9D369DB37A1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AEB407-0560-4B40-983D-A7D236E18EC5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D0B0A2-27E0-4485-9168-8AA570A8DAFC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E07EA0-14F2-420C-A475-0D18AFDA93B1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B3AE74-2F99-4987-987A-6C3EA8F2668B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DA1DD5-A17C-48EA-9412-EA98D6409207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3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4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0E848E-D45A-49C9-AF07-E8D1D5BE3B06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002456-19D9-42BE-A6A4-31B0B2C0CD52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AFF93D-3571-4F94-83EE-E5D41E95C87B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fr-CA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FF835A-66CB-4758-9200-7B9C84F9639E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7E2403-F942-4042-B87D-191FA9AEC4FC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pour modifier le style du titre</a:t>
            </a:r>
            <a:endParaRPr lang="fr-CA"/>
          </a:p>
        </p:txBody>
      </p:sp>
      <p:sp>
        <p:nvSpPr>
          <p:cNvPr id="1027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22E20E43-3D58-4660-B8C5-0C3B8220668E}" type="datetimeFigureOut">
              <a:rPr lang="fr-FR"/>
              <a:pPr>
                <a:defRPr/>
              </a:pPr>
              <a:t>10/10/2019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19B76BF-C9E2-4657-92CA-F0808A608D01}" type="slidenum">
              <a:rPr lang="fr-CA"/>
              <a:pPr>
                <a:defRPr/>
              </a:pPr>
              <a:t>‹#›</a:t>
            </a:fld>
            <a:endParaRPr lang="fr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ongoDB" TargetMode="Externa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JSON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re 1"/>
          <p:cNvSpPr>
            <a:spLocks noGrp="1"/>
          </p:cNvSpPr>
          <p:nvPr>
            <p:ph type="ctrTitle"/>
          </p:nvPr>
        </p:nvSpPr>
        <p:spPr>
          <a:xfrm>
            <a:off x="685800" y="3373438"/>
            <a:ext cx="7772400" cy="1012825"/>
          </a:xfrm>
        </p:spPr>
        <p:txBody>
          <a:bodyPr/>
          <a:lstStyle/>
          <a:p>
            <a:r>
              <a:rPr lang="fr-CA" sz="4000" dirty="0" err="1">
                <a:solidFill>
                  <a:schemeClr val="bg1"/>
                </a:solidFill>
              </a:rPr>
              <a:t>MongoDB</a:t>
            </a:r>
            <a:endParaRPr lang="fr-CA" sz="3800" dirty="0">
              <a:solidFill>
                <a:schemeClr val="bg1"/>
              </a:solidFill>
            </a:endParaRPr>
          </a:p>
        </p:txBody>
      </p:sp>
      <p:sp>
        <p:nvSpPr>
          <p:cNvPr id="2051" name="Sous-titre 2"/>
          <p:cNvSpPr>
            <a:spLocks noGrp="1"/>
          </p:cNvSpPr>
          <p:nvPr>
            <p:ph type="subTitle" idx="1"/>
          </p:nvPr>
        </p:nvSpPr>
        <p:spPr>
          <a:xfrm>
            <a:off x="5715000" y="6091237"/>
            <a:ext cx="3124200" cy="614363"/>
          </a:xfrm>
        </p:spPr>
        <p:txBody>
          <a:bodyPr/>
          <a:lstStyle/>
          <a:p>
            <a:r>
              <a:rPr lang="fr-CA" sz="2600" dirty="0">
                <a:solidFill>
                  <a:schemeClr val="bg1"/>
                </a:solidFill>
              </a:rPr>
              <a:t>Dima Ionut Daniel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Core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92F0DA-4AC5-4286-B473-A95BF2EAB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438400"/>
            <a:ext cx="8470232" cy="315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006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Core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We can use </a:t>
            </a:r>
            <a:r>
              <a:rPr lang="en-US" sz="1400" b="1" dirty="0">
                <a:solidFill>
                  <a:srgbClr val="3C5790"/>
                </a:solidFill>
              </a:rPr>
              <a:t>mongo</a:t>
            </a:r>
            <a:r>
              <a:rPr lang="en-US" sz="1400" dirty="0">
                <a:solidFill>
                  <a:srgbClr val="3C5790"/>
                </a:solidFill>
              </a:rPr>
              <a:t> shell command to connect to MongoDB. 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show </a:t>
            </a:r>
            <a:r>
              <a:rPr lang="en-US" sz="1400" b="1" dirty="0" err="1">
                <a:solidFill>
                  <a:srgbClr val="3C5790"/>
                </a:solidFill>
              </a:rPr>
              <a:t>dbs</a:t>
            </a:r>
            <a:r>
              <a:rPr lang="en-US" sz="1400" dirty="0">
                <a:solidFill>
                  <a:srgbClr val="3C5790"/>
                </a:solidFill>
              </a:rPr>
              <a:t> command will display existent databases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use </a:t>
            </a:r>
            <a:r>
              <a:rPr lang="en-US" sz="1400" b="1" dirty="0" err="1">
                <a:solidFill>
                  <a:srgbClr val="3C5790"/>
                </a:solidFill>
              </a:rPr>
              <a:t>db_name</a:t>
            </a:r>
            <a:r>
              <a:rPr lang="en-US" sz="1400" dirty="0">
                <a:solidFill>
                  <a:srgbClr val="3C5790"/>
                </a:solidFill>
              </a:rPr>
              <a:t> is used to switch to certain database</a:t>
            </a:r>
          </a:p>
          <a:p>
            <a:r>
              <a:rPr lang="en-US" sz="1400" dirty="0">
                <a:solidFill>
                  <a:srgbClr val="3C5790"/>
                </a:solidFill>
              </a:rPr>
              <a:t>db.&lt;</a:t>
            </a:r>
            <a:r>
              <a:rPr lang="en-US" sz="1400" dirty="0" err="1">
                <a:solidFill>
                  <a:srgbClr val="3C5790"/>
                </a:solidFill>
              </a:rPr>
              <a:t>collection_name</a:t>
            </a:r>
            <a:r>
              <a:rPr lang="en-US" sz="1400" dirty="0">
                <a:solidFill>
                  <a:srgbClr val="3C5790"/>
                </a:solidFill>
              </a:rPr>
              <a:t>&gt;.</a:t>
            </a:r>
            <a:r>
              <a:rPr lang="en-US" sz="1400" b="1" dirty="0" err="1">
                <a:solidFill>
                  <a:srgbClr val="3C5790"/>
                </a:solidFill>
              </a:rPr>
              <a:t>insertOne</a:t>
            </a:r>
            <a:r>
              <a:rPr lang="en-US" sz="1400" dirty="0">
                <a:solidFill>
                  <a:srgbClr val="3C5790"/>
                </a:solidFill>
              </a:rPr>
              <a:t>({name: "</a:t>
            </a:r>
            <a:r>
              <a:rPr lang="en-US" sz="1400" dirty="0" err="1">
                <a:solidFill>
                  <a:srgbClr val="3C5790"/>
                </a:solidFill>
              </a:rPr>
              <a:t>kenshin</a:t>
            </a:r>
            <a:r>
              <a:rPr lang="en-US" sz="1400" dirty="0">
                <a:solidFill>
                  <a:srgbClr val="3C5790"/>
                </a:solidFill>
              </a:rPr>
              <a:t>"}) will add a JSON document into the new created collection</a:t>
            </a:r>
          </a:p>
          <a:p>
            <a:r>
              <a:rPr lang="en-US" sz="1400" dirty="0">
                <a:solidFill>
                  <a:srgbClr val="3C5790"/>
                </a:solidFill>
              </a:rPr>
              <a:t>db.&lt;</a:t>
            </a:r>
            <a:r>
              <a:rPr lang="en-US" sz="1400" dirty="0" err="1">
                <a:solidFill>
                  <a:srgbClr val="3C5790"/>
                </a:solidFill>
              </a:rPr>
              <a:t>collection_name</a:t>
            </a:r>
            <a:r>
              <a:rPr lang="en-US" sz="1400" dirty="0">
                <a:solidFill>
                  <a:srgbClr val="3C5790"/>
                </a:solidFill>
              </a:rPr>
              <a:t>&gt;.</a:t>
            </a:r>
            <a:r>
              <a:rPr lang="en-US" sz="1400" b="1" dirty="0">
                <a:solidFill>
                  <a:srgbClr val="3C5790"/>
                </a:solidFill>
              </a:rPr>
              <a:t>find()</a:t>
            </a:r>
            <a:r>
              <a:rPr lang="en-US" sz="1400" dirty="0">
                <a:solidFill>
                  <a:srgbClr val="3C5790"/>
                </a:solidFill>
              </a:rPr>
              <a:t> returns all the data for that collection</a:t>
            </a:r>
          </a:p>
          <a:p>
            <a:r>
              <a:rPr lang="en-US" sz="1400" dirty="0">
                <a:solidFill>
                  <a:srgbClr val="3C5790"/>
                </a:solidFill>
              </a:rPr>
              <a:t>db.&lt;</a:t>
            </a:r>
            <a:r>
              <a:rPr lang="en-US" sz="1400" dirty="0" err="1">
                <a:solidFill>
                  <a:srgbClr val="3C5790"/>
                </a:solidFill>
              </a:rPr>
              <a:t>collection_name</a:t>
            </a:r>
            <a:r>
              <a:rPr lang="en-US" sz="1400" dirty="0">
                <a:solidFill>
                  <a:srgbClr val="3C5790"/>
                </a:solidFill>
              </a:rPr>
              <a:t>&gt;.find().</a:t>
            </a:r>
            <a:r>
              <a:rPr lang="en-US" sz="1400" b="1" dirty="0">
                <a:solidFill>
                  <a:srgbClr val="3C5790"/>
                </a:solidFill>
              </a:rPr>
              <a:t>pretty</a:t>
            </a:r>
            <a:r>
              <a:rPr lang="en-US" sz="1400" dirty="0">
                <a:solidFill>
                  <a:srgbClr val="3C5790"/>
                </a:solidFill>
              </a:rPr>
              <a:t>() return the data for that collection nicely formatted</a:t>
            </a:r>
          </a:p>
          <a:p>
            <a:r>
              <a:rPr lang="en-US" sz="1400" dirty="0">
                <a:solidFill>
                  <a:srgbClr val="3C5790"/>
                </a:solidFill>
              </a:rPr>
              <a:t>db.&lt;</a:t>
            </a:r>
            <a:r>
              <a:rPr lang="en-US" sz="1400" dirty="0" err="1">
                <a:solidFill>
                  <a:srgbClr val="3C5790"/>
                </a:solidFill>
              </a:rPr>
              <a:t>collection_name</a:t>
            </a:r>
            <a:r>
              <a:rPr lang="en-US" sz="1400" dirty="0">
                <a:solidFill>
                  <a:srgbClr val="3C5790"/>
                </a:solidFill>
              </a:rPr>
              <a:t>&gt;.</a:t>
            </a:r>
            <a:r>
              <a:rPr lang="en-US" sz="1400" b="1" dirty="0">
                <a:solidFill>
                  <a:srgbClr val="3C5790"/>
                </a:solidFill>
              </a:rPr>
              <a:t>delete(filter) </a:t>
            </a:r>
            <a:r>
              <a:rPr lang="en-US" sz="1400" dirty="0">
                <a:solidFill>
                  <a:srgbClr val="3C5790"/>
                </a:solidFill>
              </a:rPr>
              <a:t>deletes documents using a JSON filter with key/value.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db.&lt;</a:t>
            </a:r>
            <a:r>
              <a:rPr lang="en-US" sz="1400" dirty="0" err="1">
                <a:solidFill>
                  <a:srgbClr val="3C5790"/>
                </a:solidFill>
              </a:rPr>
              <a:t>collection_name</a:t>
            </a:r>
            <a:r>
              <a:rPr lang="en-US" sz="1400" dirty="0">
                <a:solidFill>
                  <a:srgbClr val="3C5790"/>
                </a:solidFill>
              </a:rPr>
              <a:t>&gt;.</a:t>
            </a:r>
            <a:r>
              <a:rPr lang="en-US" sz="1400" b="1" dirty="0" err="1">
                <a:solidFill>
                  <a:srgbClr val="3C5790"/>
                </a:solidFill>
              </a:rPr>
              <a:t>updateOne</a:t>
            </a:r>
            <a:r>
              <a:rPr lang="en-US" sz="1400" dirty="0">
                <a:solidFill>
                  <a:srgbClr val="3C5790"/>
                </a:solidFill>
              </a:rPr>
              <a:t>(filter, data) updates an existent document if found.</a:t>
            </a:r>
          </a:p>
          <a:p>
            <a:r>
              <a:rPr lang="en-US" sz="1400" dirty="0" err="1">
                <a:solidFill>
                  <a:srgbClr val="3C5790"/>
                </a:solidFill>
              </a:rPr>
              <a:t>db.</a:t>
            </a:r>
            <a:r>
              <a:rPr lang="en-US" sz="1400" b="1" dirty="0" err="1">
                <a:solidFill>
                  <a:srgbClr val="3C5790"/>
                </a:solidFill>
              </a:rPr>
              <a:t>dropDatabase</a:t>
            </a:r>
            <a:r>
              <a:rPr lang="en-US" sz="1400" dirty="0">
                <a:solidFill>
                  <a:srgbClr val="3C5790"/>
                </a:solidFill>
              </a:rPr>
              <a:t>() drops the current selected database</a:t>
            </a:r>
          </a:p>
          <a:p>
            <a:r>
              <a:rPr lang="en-US" sz="1400" dirty="0" err="1">
                <a:solidFill>
                  <a:srgbClr val="3C5790"/>
                </a:solidFill>
              </a:rPr>
              <a:t>db.</a:t>
            </a:r>
            <a:r>
              <a:rPr lang="en-US" sz="1400" b="1" dirty="0" err="1">
                <a:solidFill>
                  <a:srgbClr val="3C5790"/>
                </a:solidFill>
              </a:rPr>
              <a:t>stats</a:t>
            </a:r>
            <a:r>
              <a:rPr lang="en-US" sz="1400" dirty="0">
                <a:solidFill>
                  <a:srgbClr val="3C5790"/>
                </a:solidFill>
              </a:rPr>
              <a:t>() shows information about database</a:t>
            </a:r>
          </a:p>
          <a:p>
            <a:endParaRPr lang="en-US" sz="1400" dirty="0">
              <a:solidFill>
                <a:srgbClr val="3C57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4358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Core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b="1" dirty="0">
                <a:solidFill>
                  <a:srgbClr val="3C5790"/>
                </a:solidFill>
              </a:rPr>
              <a:t>JSON</a:t>
            </a:r>
            <a:r>
              <a:rPr lang="en-US" sz="1400" dirty="0">
                <a:solidFill>
                  <a:srgbClr val="3C5790"/>
                </a:solidFill>
              </a:rPr>
              <a:t> is an open-standard file format that uses human-readable text to transmit data objects consisting of attribute-value pairs and array data types. </a:t>
            </a:r>
          </a:p>
          <a:p>
            <a:r>
              <a:rPr lang="en-US" sz="1400" dirty="0">
                <a:solidFill>
                  <a:srgbClr val="3C5790"/>
                </a:solidFill>
              </a:rPr>
              <a:t>JSON is a language-independent data format, derived from JavaScript.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It's a very common data format, with a diverse range of applications, such as serving as replacement for XML in Ajax systems.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MongoDB </a:t>
            </a:r>
            <a:r>
              <a:rPr lang="en-US" sz="1400" b="1" dirty="0">
                <a:solidFill>
                  <a:srgbClr val="3C5790"/>
                </a:solidFill>
              </a:rPr>
              <a:t>doesn't</a:t>
            </a:r>
            <a:r>
              <a:rPr lang="en-US" sz="1400" dirty="0">
                <a:solidFill>
                  <a:srgbClr val="3C5790"/>
                </a:solidFill>
              </a:rPr>
              <a:t> enforce schemas. Documents don't have to use the same schema inside of one collection.</a:t>
            </a:r>
          </a:p>
          <a:p>
            <a:endParaRPr lang="en-US" sz="1400" dirty="0">
              <a:solidFill>
                <a:srgbClr val="3C57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677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Core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5334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CRUD operations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B8C84E-41C8-4951-9D44-9BEA8AE96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85" y="2743200"/>
            <a:ext cx="9021781" cy="382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455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Core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b="1" dirty="0">
                <a:solidFill>
                  <a:srgbClr val="3C5790"/>
                </a:solidFill>
              </a:rPr>
              <a:t>Write concern</a:t>
            </a:r>
            <a:r>
              <a:rPr lang="en-US" sz="1400" dirty="0">
                <a:solidFill>
                  <a:srgbClr val="3C5790"/>
                </a:solidFill>
              </a:rPr>
              <a:t> describes the level of acknowledgement requested from MongoDB for write operations.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Write concern can include the following fields: </a:t>
            </a:r>
            <a:r>
              <a:rPr lang="en-US" sz="1400" b="1" dirty="0">
                <a:solidFill>
                  <a:srgbClr val="3C5790"/>
                </a:solidFill>
              </a:rPr>
              <a:t>{w: &lt;value&gt;, j: &lt;</a:t>
            </a:r>
            <a:r>
              <a:rPr lang="en-US" sz="1400" b="1" dirty="0" err="1">
                <a:solidFill>
                  <a:srgbClr val="3C5790"/>
                </a:solidFill>
              </a:rPr>
              <a:t>boolean</a:t>
            </a:r>
            <a:r>
              <a:rPr lang="en-US" sz="1400" b="1" dirty="0">
                <a:solidFill>
                  <a:srgbClr val="3C5790"/>
                </a:solidFill>
              </a:rPr>
              <a:t>&gt;, </a:t>
            </a:r>
            <a:r>
              <a:rPr lang="en-US" sz="1400" b="1" dirty="0" err="1">
                <a:solidFill>
                  <a:srgbClr val="3C5790"/>
                </a:solidFill>
              </a:rPr>
              <a:t>wtimeout</a:t>
            </a:r>
            <a:r>
              <a:rPr lang="en-US" sz="1400" b="1" dirty="0">
                <a:solidFill>
                  <a:srgbClr val="3C5790"/>
                </a:solidFill>
              </a:rPr>
              <a:t>: &lt;number&gt;}</a:t>
            </a:r>
          </a:p>
          <a:p>
            <a:r>
              <a:rPr lang="en-US" sz="1400" dirty="0">
                <a:solidFill>
                  <a:srgbClr val="3C5790"/>
                </a:solidFill>
              </a:rPr>
              <a:t>The </a:t>
            </a:r>
            <a:r>
              <a:rPr lang="en-US" sz="1400" b="1" dirty="0">
                <a:solidFill>
                  <a:srgbClr val="3C5790"/>
                </a:solidFill>
              </a:rPr>
              <a:t>j</a:t>
            </a:r>
            <a:r>
              <a:rPr lang="en-US" sz="1400" dirty="0">
                <a:solidFill>
                  <a:srgbClr val="3C5790"/>
                </a:solidFill>
              </a:rPr>
              <a:t> option requests acknowledgement from MongoDB that the write operation has been written to the on-disk journal</a:t>
            </a:r>
          </a:p>
          <a:p>
            <a:r>
              <a:rPr lang="en-US" sz="1400" dirty="0">
                <a:solidFill>
                  <a:srgbClr val="3C5790"/>
                </a:solidFill>
              </a:rPr>
              <a:t>If j is set to true, request acknowledgement have written on-disk journal, otherwise it's written in memory.</a:t>
            </a:r>
          </a:p>
          <a:p>
            <a:endParaRPr lang="en-US" sz="1400" dirty="0">
              <a:solidFill>
                <a:srgbClr val="3C57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6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Core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We can import json documents using the </a:t>
            </a:r>
            <a:r>
              <a:rPr lang="en-US" sz="1400" b="1" dirty="0" err="1">
                <a:solidFill>
                  <a:srgbClr val="3C5790"/>
                </a:solidFill>
              </a:rPr>
              <a:t>mongoimport</a:t>
            </a:r>
            <a:r>
              <a:rPr lang="en-US" sz="1400" dirty="0">
                <a:solidFill>
                  <a:srgbClr val="3C5790"/>
                </a:solidFill>
              </a:rPr>
              <a:t> command. </a:t>
            </a:r>
          </a:p>
          <a:p>
            <a:r>
              <a:rPr lang="en-US" sz="1400" dirty="0">
                <a:solidFill>
                  <a:srgbClr val="3C5790"/>
                </a:solidFill>
              </a:rPr>
              <a:t>-d argument specifies the new database name</a:t>
            </a:r>
          </a:p>
          <a:p>
            <a:r>
              <a:rPr lang="en-US" sz="1400" dirty="0">
                <a:solidFill>
                  <a:srgbClr val="3C5790"/>
                </a:solidFill>
              </a:rPr>
              <a:t>-c argument specifies the collection name</a:t>
            </a:r>
          </a:p>
          <a:p>
            <a:r>
              <a:rPr lang="en-US" sz="1400" dirty="0">
                <a:solidFill>
                  <a:srgbClr val="3C5790"/>
                </a:solidFill>
              </a:rPr>
              <a:t>--</a:t>
            </a:r>
            <a:r>
              <a:rPr lang="en-US" sz="1400" dirty="0" err="1">
                <a:solidFill>
                  <a:srgbClr val="3C5790"/>
                </a:solidFill>
              </a:rPr>
              <a:t>jsonArray</a:t>
            </a:r>
            <a:r>
              <a:rPr lang="en-US" sz="1400" dirty="0">
                <a:solidFill>
                  <a:srgbClr val="3C5790"/>
                </a:solidFill>
              </a:rPr>
              <a:t> arguments specifies that the JSON file has an array of documents</a:t>
            </a:r>
          </a:p>
          <a:p>
            <a:r>
              <a:rPr lang="en-US" sz="1400" dirty="0">
                <a:solidFill>
                  <a:srgbClr val="3C5790"/>
                </a:solidFill>
              </a:rPr>
              <a:t>Example: </a:t>
            </a:r>
            <a:r>
              <a:rPr lang="en-US" sz="1400" dirty="0" err="1">
                <a:solidFill>
                  <a:srgbClr val="3C5790"/>
                </a:solidFill>
              </a:rPr>
              <a:t>mongoimport</a:t>
            </a:r>
            <a:r>
              <a:rPr lang="en-US" sz="1400" dirty="0">
                <a:solidFill>
                  <a:srgbClr val="3C5790"/>
                </a:solidFill>
              </a:rPr>
              <a:t> </a:t>
            </a:r>
            <a:r>
              <a:rPr lang="en-US" sz="1400" dirty="0" err="1">
                <a:solidFill>
                  <a:srgbClr val="3C5790"/>
                </a:solidFill>
              </a:rPr>
              <a:t>persons.json</a:t>
            </a:r>
            <a:r>
              <a:rPr lang="en-US" sz="1400" dirty="0">
                <a:solidFill>
                  <a:srgbClr val="3C5790"/>
                </a:solidFill>
              </a:rPr>
              <a:t> –d analytics –c persons --</a:t>
            </a:r>
            <a:r>
              <a:rPr lang="en-US" sz="1400" dirty="0" err="1">
                <a:solidFill>
                  <a:srgbClr val="3C5790"/>
                </a:solidFill>
              </a:rPr>
              <a:t>jsonArray</a:t>
            </a:r>
            <a:endParaRPr lang="en-US" sz="1400" dirty="0">
              <a:solidFill>
                <a:srgbClr val="3C57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778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Core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57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Working with numbers: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584E0F-3DD5-4CA0-A55C-D9424DAAB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514600"/>
            <a:ext cx="8077200" cy="399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7705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Operators 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Query operators: 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$eq</a:t>
            </a:r>
            <a:r>
              <a:rPr lang="en-US" sz="1400" dirty="0">
                <a:solidFill>
                  <a:srgbClr val="3C5790"/>
                </a:solidFill>
              </a:rPr>
              <a:t>: matches values that are equal to a specified value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</a:t>
            </a:r>
            <a:r>
              <a:rPr lang="en-US" sz="1400" b="1" dirty="0" err="1">
                <a:solidFill>
                  <a:srgbClr val="3C5790"/>
                </a:solidFill>
              </a:rPr>
              <a:t>gt</a:t>
            </a:r>
            <a:r>
              <a:rPr lang="en-US" sz="1400" dirty="0">
                <a:solidFill>
                  <a:srgbClr val="3C5790"/>
                </a:solidFill>
              </a:rPr>
              <a:t>: matches values that are greater than a specified value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</a:t>
            </a:r>
            <a:r>
              <a:rPr lang="en-US" sz="1400" b="1" dirty="0" err="1">
                <a:solidFill>
                  <a:srgbClr val="3C5790"/>
                </a:solidFill>
              </a:rPr>
              <a:t>gte</a:t>
            </a:r>
            <a:r>
              <a:rPr lang="en-US" sz="1400" dirty="0">
                <a:solidFill>
                  <a:srgbClr val="3C5790"/>
                </a:solidFill>
              </a:rPr>
              <a:t>: matches values that are greater than or equal to a specified value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$in</a:t>
            </a:r>
            <a:r>
              <a:rPr lang="en-US" sz="1400" dirty="0">
                <a:solidFill>
                  <a:srgbClr val="3C5790"/>
                </a:solidFill>
              </a:rPr>
              <a:t>: matches any of the values specified in an array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</a:t>
            </a:r>
            <a:r>
              <a:rPr lang="en-US" sz="1400" b="1" dirty="0" err="1">
                <a:solidFill>
                  <a:srgbClr val="3C5790"/>
                </a:solidFill>
              </a:rPr>
              <a:t>lt</a:t>
            </a:r>
            <a:r>
              <a:rPr lang="en-US" sz="1400" dirty="0">
                <a:solidFill>
                  <a:srgbClr val="3C5790"/>
                </a:solidFill>
              </a:rPr>
              <a:t>: matches values that are less than a specified value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</a:t>
            </a:r>
            <a:r>
              <a:rPr lang="en-US" sz="1400" b="1" dirty="0" err="1">
                <a:solidFill>
                  <a:srgbClr val="3C5790"/>
                </a:solidFill>
              </a:rPr>
              <a:t>lte</a:t>
            </a:r>
            <a:r>
              <a:rPr lang="en-US" sz="1400" dirty="0">
                <a:solidFill>
                  <a:srgbClr val="3C5790"/>
                </a:solidFill>
              </a:rPr>
              <a:t>: matches values that are less than or equal to a specified value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$ne</a:t>
            </a:r>
            <a:r>
              <a:rPr lang="en-US" sz="1400" dirty="0">
                <a:solidFill>
                  <a:srgbClr val="3C5790"/>
                </a:solidFill>
              </a:rPr>
              <a:t>: matches all values that are not equal to a specified value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</a:t>
            </a:r>
            <a:r>
              <a:rPr lang="en-US" sz="1400" b="1" dirty="0" err="1">
                <a:solidFill>
                  <a:srgbClr val="3C5790"/>
                </a:solidFill>
              </a:rPr>
              <a:t>nin</a:t>
            </a:r>
            <a:r>
              <a:rPr lang="en-US" sz="1400" dirty="0">
                <a:solidFill>
                  <a:srgbClr val="3C5790"/>
                </a:solidFill>
              </a:rPr>
              <a:t>: matches none of the values specified in an array</a:t>
            </a:r>
          </a:p>
          <a:p>
            <a:endParaRPr lang="en-US" sz="1400" dirty="0">
              <a:solidFill>
                <a:srgbClr val="3C5790"/>
              </a:solidFill>
            </a:endParaRPr>
          </a:p>
          <a:p>
            <a:endParaRPr lang="en-US" sz="1400" dirty="0">
              <a:solidFill>
                <a:srgbClr val="3C57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168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Operators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Logical operators: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$and</a:t>
            </a:r>
            <a:r>
              <a:rPr lang="en-US" sz="1400" dirty="0">
                <a:solidFill>
                  <a:srgbClr val="3C5790"/>
                </a:solidFill>
              </a:rPr>
              <a:t>: joins query clauses with a logical AND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$not</a:t>
            </a:r>
            <a:r>
              <a:rPr lang="en-US" sz="1400" dirty="0">
                <a:solidFill>
                  <a:srgbClr val="3C5790"/>
                </a:solidFill>
              </a:rPr>
              <a:t>: inverts the effect of a query expression 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$nor</a:t>
            </a:r>
            <a:r>
              <a:rPr lang="en-US" sz="1400" dirty="0">
                <a:solidFill>
                  <a:srgbClr val="3C5790"/>
                </a:solidFill>
              </a:rPr>
              <a:t>: joins query clauses with a logical NOR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$or</a:t>
            </a:r>
            <a:r>
              <a:rPr lang="en-US" sz="1400" dirty="0">
                <a:solidFill>
                  <a:srgbClr val="3C5790"/>
                </a:solidFill>
              </a:rPr>
              <a:t>: joins query clauses with a logical OR</a:t>
            </a:r>
          </a:p>
        </p:txBody>
      </p:sp>
    </p:spTree>
    <p:extLst>
      <p:ext uri="{BB962C8B-B14F-4D97-AF65-F5344CB8AC3E}">
        <p14:creationId xmlns:p14="http://schemas.microsoft.com/office/powerpoint/2010/main" val="3533505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Operators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Element operators: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$exists</a:t>
            </a:r>
            <a:r>
              <a:rPr lang="en-US" sz="1400" dirty="0">
                <a:solidFill>
                  <a:srgbClr val="3C5790"/>
                </a:solidFill>
              </a:rPr>
              <a:t>: matches documents that have the specified field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$type</a:t>
            </a:r>
            <a:r>
              <a:rPr lang="en-US" sz="1400" dirty="0">
                <a:solidFill>
                  <a:srgbClr val="3C5790"/>
                </a:solidFill>
              </a:rPr>
              <a:t>: selects documents if a field is of the specified type</a:t>
            </a:r>
          </a:p>
          <a:p>
            <a:endParaRPr lang="en-US" sz="1400" dirty="0">
              <a:solidFill>
                <a:srgbClr val="3C5790"/>
              </a:solidFill>
            </a:endParaRPr>
          </a:p>
          <a:p>
            <a:r>
              <a:rPr lang="en-US" sz="1400" dirty="0">
                <a:solidFill>
                  <a:srgbClr val="3C5790"/>
                </a:solidFill>
              </a:rPr>
              <a:t>Array operators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$all</a:t>
            </a:r>
            <a:r>
              <a:rPr lang="en-US" sz="1400" dirty="0">
                <a:solidFill>
                  <a:srgbClr val="3C5790"/>
                </a:solidFill>
              </a:rPr>
              <a:t>: matches arrays that contain all elements specified in the query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</a:t>
            </a:r>
            <a:r>
              <a:rPr lang="en-US" sz="1400" b="1" dirty="0" err="1">
                <a:solidFill>
                  <a:srgbClr val="3C5790"/>
                </a:solidFill>
              </a:rPr>
              <a:t>elemMatch</a:t>
            </a:r>
            <a:r>
              <a:rPr lang="en-US" sz="1400" dirty="0">
                <a:solidFill>
                  <a:srgbClr val="3C5790"/>
                </a:solidFill>
              </a:rPr>
              <a:t>: selects documents if element in the array field matches all the specified conditions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$size</a:t>
            </a:r>
            <a:r>
              <a:rPr lang="en-US" sz="1400" dirty="0">
                <a:solidFill>
                  <a:srgbClr val="3C5790"/>
                </a:solidFill>
              </a:rPr>
              <a:t>: selects documents if the array is a specified size</a:t>
            </a:r>
          </a:p>
        </p:txBody>
      </p:sp>
    </p:spTree>
    <p:extLst>
      <p:ext uri="{BB962C8B-B14F-4D97-AF65-F5344CB8AC3E}">
        <p14:creationId xmlns:p14="http://schemas.microsoft.com/office/powerpoint/2010/main" val="20199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re 1"/>
          <p:cNvSpPr>
            <a:spLocks noGrp="1"/>
          </p:cNvSpPr>
          <p:nvPr>
            <p:ph type="title"/>
          </p:nvPr>
        </p:nvSpPr>
        <p:spPr>
          <a:xfrm>
            <a:off x="2071688" y="274638"/>
            <a:ext cx="6615112" cy="1143000"/>
          </a:xfrm>
        </p:spPr>
        <p:txBody>
          <a:bodyPr/>
          <a:lstStyle/>
          <a:p>
            <a:pPr algn="l"/>
            <a:r>
              <a:rPr lang="fr-CA" sz="4000" dirty="0">
                <a:solidFill>
                  <a:srgbClr val="3C5790"/>
                </a:solidFill>
              </a:rPr>
              <a:t>Contents</a:t>
            </a:r>
          </a:p>
        </p:txBody>
      </p:sp>
      <p:sp>
        <p:nvSpPr>
          <p:cNvPr id="3075" name="Espace réservé du contenu 2"/>
          <p:cNvSpPr>
            <a:spLocks noGrp="1"/>
          </p:cNvSpPr>
          <p:nvPr>
            <p:ph idx="1"/>
          </p:nvPr>
        </p:nvSpPr>
        <p:spPr>
          <a:xfrm>
            <a:off x="2071688" y="1600200"/>
            <a:ext cx="6615112" cy="5029200"/>
          </a:xfrm>
        </p:spPr>
        <p:txBody>
          <a:bodyPr/>
          <a:lstStyle/>
          <a:p>
            <a:r>
              <a:rPr lang="fr-CA" sz="1600" dirty="0" err="1">
                <a:solidFill>
                  <a:srgbClr val="3C5790"/>
                </a:solidFill>
              </a:rPr>
              <a:t>What</a:t>
            </a:r>
            <a:r>
              <a:rPr lang="fr-CA" sz="1600" dirty="0">
                <a:solidFill>
                  <a:srgbClr val="3C5790"/>
                </a:solidFill>
              </a:rPr>
              <a:t> </a:t>
            </a:r>
            <a:r>
              <a:rPr lang="fr-CA" sz="1600" dirty="0" err="1">
                <a:solidFill>
                  <a:srgbClr val="3C5790"/>
                </a:solidFill>
              </a:rPr>
              <a:t>is</a:t>
            </a:r>
            <a:r>
              <a:rPr lang="fr-CA" sz="1600" dirty="0">
                <a:solidFill>
                  <a:srgbClr val="3C5790"/>
                </a:solidFill>
              </a:rPr>
              <a:t> </a:t>
            </a:r>
            <a:r>
              <a:rPr lang="fr-CA" sz="1600" dirty="0" err="1">
                <a:solidFill>
                  <a:srgbClr val="3C5790"/>
                </a:solidFill>
              </a:rPr>
              <a:t>MongoDB</a:t>
            </a:r>
            <a:r>
              <a:rPr lang="fr-CA" sz="1600" dirty="0">
                <a:solidFill>
                  <a:srgbClr val="3C5790"/>
                </a:solidFill>
              </a:rPr>
              <a:t>?</a:t>
            </a:r>
          </a:p>
          <a:p>
            <a:r>
              <a:rPr lang="fr-CA" sz="1600" dirty="0" err="1">
                <a:solidFill>
                  <a:srgbClr val="3C5790"/>
                </a:solidFill>
              </a:rPr>
              <a:t>History</a:t>
            </a:r>
            <a:endParaRPr lang="fr-CA" sz="1600" dirty="0">
              <a:solidFill>
                <a:srgbClr val="3C5790"/>
              </a:solidFill>
            </a:endParaRPr>
          </a:p>
          <a:p>
            <a:r>
              <a:rPr lang="fr-CA" sz="1600" dirty="0" err="1">
                <a:solidFill>
                  <a:srgbClr val="3C5790"/>
                </a:solidFill>
              </a:rPr>
              <a:t>Features</a:t>
            </a:r>
            <a:endParaRPr lang="fr-CA" sz="1600" dirty="0">
              <a:solidFill>
                <a:srgbClr val="3C5790"/>
              </a:solidFill>
            </a:endParaRPr>
          </a:p>
          <a:p>
            <a:r>
              <a:rPr lang="fr-CA" sz="1600" dirty="0" err="1">
                <a:solidFill>
                  <a:srgbClr val="3C5790"/>
                </a:solidFill>
              </a:rPr>
              <a:t>Core</a:t>
            </a:r>
            <a:endParaRPr lang="fr-CA" sz="1600" dirty="0">
              <a:solidFill>
                <a:srgbClr val="3C5790"/>
              </a:solidFill>
            </a:endParaRPr>
          </a:p>
          <a:p>
            <a:r>
              <a:rPr lang="fr-CA" sz="1600" dirty="0" err="1">
                <a:solidFill>
                  <a:srgbClr val="3C5790"/>
                </a:solidFill>
              </a:rPr>
              <a:t>Operators</a:t>
            </a:r>
            <a:endParaRPr lang="fr-CA" sz="1600" dirty="0">
              <a:solidFill>
                <a:srgbClr val="3C5790"/>
              </a:solidFill>
            </a:endParaRPr>
          </a:p>
          <a:p>
            <a:r>
              <a:rPr lang="fr-CA" sz="1600" dirty="0">
                <a:solidFill>
                  <a:srgbClr val="3C5790"/>
                </a:solidFill>
              </a:rPr>
              <a:t>Data Types</a:t>
            </a:r>
          </a:p>
          <a:p>
            <a:r>
              <a:rPr lang="fr-CA" sz="1600" dirty="0">
                <a:solidFill>
                  <a:srgbClr val="3C5790"/>
                </a:solidFill>
              </a:rPr>
              <a:t>Indexes</a:t>
            </a:r>
          </a:p>
          <a:p>
            <a:r>
              <a:rPr lang="fr-CA" sz="1600" dirty="0" err="1">
                <a:solidFill>
                  <a:srgbClr val="3C5790"/>
                </a:solidFill>
              </a:rPr>
              <a:t>Aggregation</a:t>
            </a:r>
            <a:endParaRPr lang="fr-CA" sz="1600" dirty="0">
              <a:solidFill>
                <a:srgbClr val="3C5790"/>
              </a:solidFill>
            </a:endParaRPr>
          </a:p>
          <a:p>
            <a:r>
              <a:rPr lang="fr-CA" sz="1600" dirty="0">
                <a:solidFill>
                  <a:srgbClr val="3C5790"/>
                </a:solidFill>
              </a:rPr>
              <a:t>Security</a:t>
            </a:r>
          </a:p>
          <a:p>
            <a:r>
              <a:rPr lang="fr-CA" sz="1600" dirty="0">
                <a:solidFill>
                  <a:srgbClr val="3C5790"/>
                </a:solidFill>
              </a:rPr>
              <a:t>Sharding</a:t>
            </a:r>
          </a:p>
          <a:p>
            <a:r>
              <a:rPr lang="fr-CA" sz="1600" dirty="0">
                <a:solidFill>
                  <a:srgbClr val="3C5790"/>
                </a:solidFill>
              </a:rPr>
              <a:t>Transactions</a:t>
            </a:r>
          </a:p>
          <a:p>
            <a:r>
              <a:rPr lang="fr-CA" sz="1600" dirty="0">
                <a:solidFill>
                  <a:srgbClr val="3C5790"/>
                </a:solidFill>
              </a:rPr>
              <a:t>Conclusions</a:t>
            </a:r>
          </a:p>
          <a:p>
            <a:r>
              <a:rPr lang="fr-CA" sz="1600" dirty="0" err="1">
                <a:solidFill>
                  <a:srgbClr val="3C5790"/>
                </a:solidFill>
              </a:rPr>
              <a:t>Bibliography</a:t>
            </a:r>
            <a:endParaRPr lang="fr-CA" sz="1600" dirty="0">
              <a:solidFill>
                <a:srgbClr val="3C5790"/>
              </a:solidFill>
            </a:endParaRPr>
          </a:p>
          <a:p>
            <a:pPr>
              <a:buNone/>
            </a:pPr>
            <a:br>
              <a:rPr lang="fr-CA" sz="1600" dirty="0">
                <a:solidFill>
                  <a:srgbClr val="3C5790"/>
                </a:solidFill>
              </a:rPr>
            </a:br>
            <a:endParaRPr lang="fr-CA" sz="1600" dirty="0">
              <a:solidFill>
                <a:srgbClr val="3C579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Operators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Update operators: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</a:t>
            </a:r>
            <a:r>
              <a:rPr lang="en-US" sz="1400" b="1" dirty="0" err="1">
                <a:solidFill>
                  <a:srgbClr val="3C5790"/>
                </a:solidFill>
              </a:rPr>
              <a:t>currentDate</a:t>
            </a:r>
            <a:r>
              <a:rPr lang="en-US" sz="1400" dirty="0">
                <a:solidFill>
                  <a:srgbClr val="3C5790"/>
                </a:solidFill>
              </a:rPr>
              <a:t>: sets the value of a field to current date, either as a Date or a Timestamp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</a:t>
            </a:r>
            <a:r>
              <a:rPr lang="en-US" sz="1400" b="1" dirty="0" err="1">
                <a:solidFill>
                  <a:srgbClr val="3C5790"/>
                </a:solidFill>
              </a:rPr>
              <a:t>inc</a:t>
            </a:r>
            <a:r>
              <a:rPr lang="en-US" sz="1400" dirty="0">
                <a:solidFill>
                  <a:srgbClr val="3C5790"/>
                </a:solidFill>
              </a:rPr>
              <a:t>: increments the value of the field by the specified amount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$min</a:t>
            </a:r>
            <a:r>
              <a:rPr lang="en-US" sz="1400" dirty="0">
                <a:solidFill>
                  <a:srgbClr val="3C5790"/>
                </a:solidFill>
              </a:rPr>
              <a:t>: only updates the field if the specified value is less than the existing field value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$max</a:t>
            </a:r>
            <a:r>
              <a:rPr lang="en-US" sz="1400" dirty="0">
                <a:solidFill>
                  <a:srgbClr val="3C5790"/>
                </a:solidFill>
              </a:rPr>
              <a:t>: only updates the field if the specified value is greater than the existing field value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</a:t>
            </a:r>
            <a:r>
              <a:rPr lang="en-US" sz="1400" b="1" dirty="0" err="1">
                <a:solidFill>
                  <a:srgbClr val="3C5790"/>
                </a:solidFill>
              </a:rPr>
              <a:t>mul</a:t>
            </a:r>
            <a:r>
              <a:rPr lang="en-US" sz="1400" dirty="0">
                <a:solidFill>
                  <a:srgbClr val="3C5790"/>
                </a:solidFill>
              </a:rPr>
              <a:t>: multiplies the value of the field by the specified amount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$rename</a:t>
            </a:r>
            <a:r>
              <a:rPr lang="en-US" sz="1400" dirty="0">
                <a:solidFill>
                  <a:srgbClr val="3C5790"/>
                </a:solidFill>
              </a:rPr>
              <a:t>: renames a field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$set</a:t>
            </a:r>
            <a:r>
              <a:rPr lang="en-US" sz="1400" dirty="0">
                <a:solidFill>
                  <a:srgbClr val="3C5790"/>
                </a:solidFill>
              </a:rPr>
              <a:t>: sets the value of a field in a document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$unset</a:t>
            </a:r>
            <a:r>
              <a:rPr lang="en-US" sz="1400" dirty="0">
                <a:solidFill>
                  <a:srgbClr val="3C5790"/>
                </a:solidFill>
              </a:rPr>
              <a:t>: removes the specified field from a document</a:t>
            </a:r>
          </a:p>
          <a:p>
            <a:endParaRPr lang="en-US" sz="1400" dirty="0">
              <a:solidFill>
                <a:srgbClr val="3C5790"/>
              </a:solidFill>
            </a:endParaRPr>
          </a:p>
          <a:p>
            <a:endParaRPr lang="en-US" sz="1400" dirty="0">
              <a:solidFill>
                <a:srgbClr val="3C57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7218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Data Types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57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There are 16 data types in MongoDB</a:t>
            </a:r>
          </a:p>
          <a:p>
            <a:endParaRPr lang="en-US" sz="1400" dirty="0">
              <a:solidFill>
                <a:srgbClr val="3C5790"/>
              </a:solidFill>
            </a:endParaRPr>
          </a:p>
          <a:p>
            <a:endParaRPr lang="en-US" sz="1400" dirty="0">
              <a:solidFill>
                <a:srgbClr val="3C579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DA23D1-C550-4145-9E56-A74E3D800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133" y="2590800"/>
            <a:ext cx="8153400" cy="409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7552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Data Types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11430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MongoDB stores documents in BSON, which is the binary encoded format of JSON.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The BSON data format provides various types, used when we store the JSON objects in the binary form.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The </a:t>
            </a:r>
            <a:r>
              <a:rPr lang="en-US" sz="1400" b="1" dirty="0" err="1">
                <a:solidFill>
                  <a:srgbClr val="3C5790"/>
                </a:solidFill>
              </a:rPr>
              <a:t>ObjectId</a:t>
            </a:r>
            <a:r>
              <a:rPr lang="en-US" sz="1400" dirty="0">
                <a:solidFill>
                  <a:srgbClr val="3C5790"/>
                </a:solidFill>
              </a:rPr>
              <a:t> data type in MongoDB stores the unique key id of documents stores. The size of </a:t>
            </a:r>
            <a:r>
              <a:rPr lang="en-US" sz="1400" dirty="0" err="1">
                <a:solidFill>
                  <a:srgbClr val="3C5790"/>
                </a:solidFill>
              </a:rPr>
              <a:t>ObjectId</a:t>
            </a:r>
            <a:r>
              <a:rPr lang="en-US" sz="1400" dirty="0">
                <a:solidFill>
                  <a:srgbClr val="3C5790"/>
                </a:solidFill>
              </a:rPr>
              <a:t> is 12 bytes which are divided into 4 parts.</a:t>
            </a:r>
          </a:p>
          <a:p>
            <a:endParaRPr lang="en-US" sz="1400" dirty="0">
              <a:solidFill>
                <a:srgbClr val="3C5790"/>
              </a:solidFill>
            </a:endParaRPr>
          </a:p>
          <a:p>
            <a:endParaRPr lang="en-US" sz="1400" dirty="0">
              <a:solidFill>
                <a:srgbClr val="3C579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39A455-9FDB-4F3E-B149-BF3BADA7F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3276600"/>
            <a:ext cx="5039326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256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Indexes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Indexes support the efficient execution of queries in MongoDB. </a:t>
            </a:r>
          </a:p>
          <a:p>
            <a:r>
              <a:rPr lang="en-US" sz="1400" dirty="0">
                <a:solidFill>
                  <a:srgbClr val="3C5790"/>
                </a:solidFill>
              </a:rPr>
              <a:t>Without indexes, MongoDB must perform a collection scan, i.e. scan every document in a collection, to select those that match the query statement. </a:t>
            </a:r>
          </a:p>
          <a:p>
            <a:r>
              <a:rPr lang="en-US" sz="1400" dirty="0">
                <a:solidFill>
                  <a:srgbClr val="3C5790"/>
                </a:solidFill>
              </a:rPr>
              <a:t>If an appropriate index exists for a query, MongoDB can use the index to limit the number of documents it must inspect.</a:t>
            </a:r>
          </a:p>
          <a:p>
            <a:endParaRPr lang="en-US" sz="1400" dirty="0">
              <a:solidFill>
                <a:srgbClr val="3C5790"/>
              </a:solidFill>
            </a:endParaRPr>
          </a:p>
          <a:p>
            <a:endParaRPr lang="en-US" sz="1400" dirty="0">
              <a:solidFill>
                <a:srgbClr val="3C57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9680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Indexes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Indexes are special data structure that sore a small portion of the collection's data set in an easy to traverse form.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MongoDB creates a unique index on the _id field during the creation of a collection. </a:t>
            </a:r>
          </a:p>
          <a:p>
            <a:r>
              <a:rPr lang="en-US" sz="1400" dirty="0">
                <a:solidFill>
                  <a:srgbClr val="3C5790"/>
                </a:solidFill>
              </a:rPr>
              <a:t>The _id index prevents clients from inserting two documents with the same value for the _id field. </a:t>
            </a:r>
          </a:p>
          <a:p>
            <a:r>
              <a:rPr lang="en-US" sz="1400" dirty="0">
                <a:solidFill>
                  <a:srgbClr val="3C5790"/>
                </a:solidFill>
              </a:rPr>
              <a:t>You cannot drop this index on the _id field.</a:t>
            </a:r>
          </a:p>
          <a:p>
            <a:endParaRPr lang="en-US" sz="1400" dirty="0">
              <a:solidFill>
                <a:srgbClr val="3C5790"/>
              </a:solidFill>
            </a:endParaRPr>
          </a:p>
          <a:p>
            <a:endParaRPr lang="en-US" sz="1400" dirty="0">
              <a:solidFill>
                <a:srgbClr val="3C57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3101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Indexes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 err="1">
                <a:solidFill>
                  <a:srgbClr val="3C5790"/>
                </a:solidFill>
              </a:rPr>
              <a:t>db.collection.</a:t>
            </a:r>
            <a:r>
              <a:rPr lang="en-US" sz="1400" b="1" dirty="0" err="1">
                <a:solidFill>
                  <a:srgbClr val="3C5790"/>
                </a:solidFill>
              </a:rPr>
              <a:t>createIndex</a:t>
            </a:r>
            <a:r>
              <a:rPr lang="en-US" sz="1400" dirty="0">
                <a:solidFill>
                  <a:srgbClr val="3C5790"/>
                </a:solidFill>
              </a:rPr>
              <a:t>( &lt;key and index type specification&gt;, &lt;options&gt; )</a:t>
            </a:r>
          </a:p>
          <a:p>
            <a:r>
              <a:rPr lang="en-US" sz="1400" dirty="0">
                <a:solidFill>
                  <a:srgbClr val="3C5790"/>
                </a:solidFill>
              </a:rPr>
              <a:t>The bellow example creates a single key descending index on the name field:</a:t>
            </a:r>
          </a:p>
          <a:p>
            <a:r>
              <a:rPr lang="en-US" sz="1400" dirty="0" err="1">
                <a:solidFill>
                  <a:srgbClr val="3C5790"/>
                </a:solidFill>
              </a:rPr>
              <a:t>db.collection.createIndex</a:t>
            </a:r>
            <a:r>
              <a:rPr lang="en-US" sz="1400" dirty="0">
                <a:solidFill>
                  <a:srgbClr val="3C5790"/>
                </a:solidFill>
              </a:rPr>
              <a:t>( { name: -1 } )</a:t>
            </a:r>
          </a:p>
          <a:p>
            <a:r>
              <a:rPr lang="en-US" sz="1400" dirty="0">
                <a:solidFill>
                  <a:srgbClr val="3C5790"/>
                </a:solidFill>
              </a:rPr>
              <a:t>We can view index names using the </a:t>
            </a:r>
            <a:r>
              <a:rPr lang="en-US" sz="1400" b="1" dirty="0" err="1">
                <a:solidFill>
                  <a:srgbClr val="3C5790"/>
                </a:solidFill>
              </a:rPr>
              <a:t>db.collection.getIndexes</a:t>
            </a:r>
            <a:r>
              <a:rPr lang="en-US" sz="1400" dirty="0">
                <a:solidFill>
                  <a:srgbClr val="3C5790"/>
                </a:solidFill>
              </a:rPr>
              <a:t>() method.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We cannot rename an index once created, instead we must drop and re-create the index with a new name.</a:t>
            </a:r>
          </a:p>
          <a:p>
            <a:endParaRPr lang="en-US" sz="1400" dirty="0">
              <a:solidFill>
                <a:srgbClr val="3C5790"/>
              </a:solidFill>
            </a:endParaRPr>
          </a:p>
          <a:p>
            <a:endParaRPr lang="en-US" sz="1400" dirty="0">
              <a:solidFill>
                <a:srgbClr val="3C57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7619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Indexes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MongoDB provides different index types to support specific types of data and queries.</a:t>
            </a:r>
          </a:p>
          <a:p>
            <a:pPr lvl="1"/>
            <a:r>
              <a:rPr lang="en-US" sz="1400" dirty="0">
                <a:solidFill>
                  <a:srgbClr val="3C5790"/>
                </a:solidFill>
              </a:rPr>
              <a:t>Single Field</a:t>
            </a:r>
          </a:p>
          <a:p>
            <a:pPr lvl="1"/>
            <a:r>
              <a:rPr lang="en-US" sz="1400" dirty="0">
                <a:solidFill>
                  <a:srgbClr val="3C5790"/>
                </a:solidFill>
              </a:rPr>
              <a:t>Compound Index</a:t>
            </a:r>
          </a:p>
          <a:p>
            <a:pPr lvl="1"/>
            <a:r>
              <a:rPr lang="en-US" sz="1400" dirty="0">
                <a:solidFill>
                  <a:srgbClr val="3C5790"/>
                </a:solidFill>
              </a:rPr>
              <a:t>Multikey Index</a:t>
            </a:r>
          </a:p>
          <a:p>
            <a:pPr lvl="1"/>
            <a:r>
              <a:rPr lang="en-US" sz="1400" dirty="0">
                <a:solidFill>
                  <a:srgbClr val="3C5790"/>
                </a:solidFill>
              </a:rPr>
              <a:t>Geospatial Index</a:t>
            </a:r>
          </a:p>
          <a:p>
            <a:pPr lvl="1"/>
            <a:r>
              <a:rPr lang="en-US" sz="1400" dirty="0">
                <a:solidFill>
                  <a:srgbClr val="3C5790"/>
                </a:solidFill>
              </a:rPr>
              <a:t>Text Index</a:t>
            </a:r>
          </a:p>
          <a:p>
            <a:pPr lvl="1"/>
            <a:r>
              <a:rPr lang="en-US" sz="1400" dirty="0">
                <a:solidFill>
                  <a:srgbClr val="3C5790"/>
                </a:solidFill>
              </a:rPr>
              <a:t>Hashed Index</a:t>
            </a:r>
          </a:p>
          <a:p>
            <a:endParaRPr lang="en-US" sz="1400" dirty="0">
              <a:solidFill>
                <a:srgbClr val="3C5790"/>
              </a:solidFill>
            </a:endParaRPr>
          </a:p>
          <a:p>
            <a:endParaRPr lang="en-US" sz="1400" dirty="0">
              <a:solidFill>
                <a:srgbClr val="3C57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81218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Indexes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C0CDE4-2D7A-40D0-8C94-10D4273876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2209800"/>
            <a:ext cx="8595359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823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Indexes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0ADAEC-D5AC-42CA-A939-E406E6CCD1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2209800"/>
            <a:ext cx="8458200" cy="4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0320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Aggregation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Aggregation operations process data records and return computed results.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Aggregation operations group values from multiple documents together and can perform a variety of operations on the grouped data to return a single result.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MongoDB provides 3 ways to perform aggregation:</a:t>
            </a:r>
          </a:p>
          <a:p>
            <a:r>
              <a:rPr lang="en-US" sz="1400" dirty="0">
                <a:solidFill>
                  <a:srgbClr val="3C5790"/>
                </a:solidFill>
              </a:rPr>
              <a:t> - aggregation pipeline</a:t>
            </a:r>
          </a:p>
          <a:p>
            <a:r>
              <a:rPr lang="en-US" sz="1400" dirty="0">
                <a:solidFill>
                  <a:srgbClr val="3C5790"/>
                </a:solidFill>
              </a:rPr>
              <a:t> - map-reduce function</a:t>
            </a:r>
          </a:p>
          <a:p>
            <a:r>
              <a:rPr lang="en-US" sz="1400" dirty="0">
                <a:solidFill>
                  <a:srgbClr val="3C5790"/>
                </a:solidFill>
              </a:rPr>
              <a:t> - single purpose aggregation methods</a:t>
            </a:r>
          </a:p>
        </p:txBody>
      </p:sp>
    </p:spTree>
    <p:extLst>
      <p:ext uri="{BB962C8B-B14F-4D97-AF65-F5344CB8AC3E}">
        <p14:creationId xmlns:p14="http://schemas.microsoft.com/office/powerpoint/2010/main" val="3053824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>
                <a:solidFill>
                  <a:schemeClr val="bg1"/>
                </a:solidFill>
              </a:rPr>
              <a:t>What</a:t>
            </a:r>
            <a:r>
              <a:rPr lang="fr-CA" dirty="0">
                <a:solidFill>
                  <a:schemeClr val="bg1"/>
                </a:solidFill>
              </a:rPr>
              <a:t> </a:t>
            </a:r>
            <a:r>
              <a:rPr lang="fr-CA" dirty="0" err="1">
                <a:solidFill>
                  <a:schemeClr val="bg1"/>
                </a:solidFill>
              </a:rPr>
              <a:t>is</a:t>
            </a:r>
            <a:r>
              <a:rPr lang="fr-CA" dirty="0">
                <a:solidFill>
                  <a:schemeClr val="bg1"/>
                </a:solidFill>
              </a:rPr>
              <a:t> </a:t>
            </a:r>
            <a:r>
              <a:rPr lang="fr-CA" dirty="0" err="1">
                <a:solidFill>
                  <a:schemeClr val="bg1"/>
                </a:solidFill>
              </a:rPr>
              <a:t>MongoDB</a:t>
            </a:r>
            <a:r>
              <a:rPr lang="fr-CA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228600" y="2133600"/>
            <a:ext cx="8686800" cy="1295400"/>
          </a:xfrm>
        </p:spPr>
        <p:txBody>
          <a:bodyPr/>
          <a:lstStyle/>
          <a:p>
            <a:r>
              <a:rPr lang="en-US" sz="1500" dirty="0">
                <a:solidFill>
                  <a:srgbClr val="3C5790"/>
                </a:solidFill>
              </a:rPr>
              <a:t>MongoDB is a cross-platform document-oriented database program, classified as a NoSQL database.</a:t>
            </a:r>
          </a:p>
          <a:p>
            <a:r>
              <a:rPr lang="en-US" sz="1500" dirty="0">
                <a:solidFill>
                  <a:srgbClr val="3C5790"/>
                </a:solidFill>
              </a:rPr>
              <a:t>MongoDB uses JSON-like documents with schema, under the Server Side Public License (SSPL).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Aggregation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F5825B-3BED-4EFA-B26E-FCF6CD943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9059" y="1752600"/>
            <a:ext cx="3697941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3150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Aggregation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The </a:t>
            </a:r>
            <a:r>
              <a:rPr lang="en-US" sz="1400" b="1" dirty="0">
                <a:solidFill>
                  <a:srgbClr val="3C5790"/>
                </a:solidFill>
              </a:rPr>
              <a:t>aggregation pipeline</a:t>
            </a:r>
            <a:r>
              <a:rPr lang="en-US" sz="1400" dirty="0">
                <a:solidFill>
                  <a:srgbClr val="3C5790"/>
                </a:solidFill>
              </a:rPr>
              <a:t> is a framework for data aggregation modeled on the concept of data processing pipelines.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Documents enter a multi-stage pipeline that transforms the documents into aggregated results.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MongoDB aggregation pipeline consists of stages, each stage transforms the documents as they pass through the pipeline.</a:t>
            </a:r>
          </a:p>
        </p:txBody>
      </p:sp>
    </p:spTree>
    <p:extLst>
      <p:ext uri="{BB962C8B-B14F-4D97-AF65-F5344CB8AC3E}">
        <p14:creationId xmlns:p14="http://schemas.microsoft.com/office/powerpoint/2010/main" val="21081261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Aggregation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762000"/>
          </a:xfrm>
        </p:spPr>
        <p:txBody>
          <a:bodyPr/>
          <a:lstStyle/>
          <a:p>
            <a:r>
              <a:rPr lang="en-US" sz="1400" b="1" dirty="0">
                <a:solidFill>
                  <a:srgbClr val="3C5790"/>
                </a:solidFill>
              </a:rPr>
              <a:t>Map-reduce</a:t>
            </a:r>
            <a:r>
              <a:rPr lang="en-US" sz="1400" dirty="0">
                <a:solidFill>
                  <a:srgbClr val="3C5790"/>
                </a:solidFill>
              </a:rPr>
              <a:t> is a data processing paradigm for condensing large volumes of data into useful aggregated results.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For map-reduce operations, MongoDB provides the </a:t>
            </a:r>
            <a:r>
              <a:rPr lang="en-US" sz="1400" dirty="0" err="1">
                <a:solidFill>
                  <a:srgbClr val="3C5790"/>
                </a:solidFill>
              </a:rPr>
              <a:t>mapReduce</a:t>
            </a:r>
            <a:r>
              <a:rPr lang="en-US" sz="1400" dirty="0">
                <a:solidFill>
                  <a:srgbClr val="3C5790"/>
                </a:solidFill>
              </a:rPr>
              <a:t> database command.</a:t>
            </a:r>
          </a:p>
        </p:txBody>
      </p:sp>
    </p:spTree>
    <p:extLst>
      <p:ext uri="{BB962C8B-B14F-4D97-AF65-F5344CB8AC3E}">
        <p14:creationId xmlns:p14="http://schemas.microsoft.com/office/powerpoint/2010/main" val="31242855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Aggregation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190FE0-255A-47BC-88F2-EEB276A32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791104"/>
            <a:ext cx="5791200" cy="483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6399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Security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MongoDB provides various features, such as authentication, access control, encryption, to secure the deployment.</a:t>
            </a:r>
          </a:p>
          <a:p>
            <a:pPr lvl="1"/>
            <a:r>
              <a:rPr lang="en-US" sz="1400" b="1" dirty="0">
                <a:solidFill>
                  <a:srgbClr val="3C5790"/>
                </a:solidFill>
              </a:rPr>
              <a:t>Authentication </a:t>
            </a:r>
          </a:p>
          <a:p>
            <a:pPr lvl="1"/>
            <a:r>
              <a:rPr lang="en-US" sz="1400" b="1" dirty="0">
                <a:solidFill>
                  <a:srgbClr val="3C5790"/>
                </a:solidFill>
              </a:rPr>
              <a:t>Authorization</a:t>
            </a:r>
          </a:p>
          <a:p>
            <a:pPr lvl="1"/>
            <a:r>
              <a:rPr lang="en-US" sz="1400" b="1" dirty="0">
                <a:solidFill>
                  <a:srgbClr val="3C5790"/>
                </a:solidFill>
              </a:rPr>
              <a:t>TLS/SSL</a:t>
            </a:r>
          </a:p>
        </p:txBody>
      </p:sp>
    </p:spTree>
    <p:extLst>
      <p:ext uri="{BB962C8B-B14F-4D97-AF65-F5344CB8AC3E}">
        <p14:creationId xmlns:p14="http://schemas.microsoft.com/office/powerpoint/2010/main" val="37530255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Security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D4C958-4028-4A9A-BE3C-379459F0A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86000"/>
            <a:ext cx="8375705" cy="381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0127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Security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We can connect to localhost MongoDB host and use the command “</a:t>
            </a:r>
            <a:r>
              <a:rPr lang="en-US" sz="1400" b="1" dirty="0">
                <a:solidFill>
                  <a:srgbClr val="3C5790"/>
                </a:solidFill>
              </a:rPr>
              <a:t>use admin</a:t>
            </a:r>
            <a:r>
              <a:rPr lang="en-US" sz="1400" dirty="0">
                <a:solidFill>
                  <a:srgbClr val="3C5790"/>
                </a:solidFill>
              </a:rPr>
              <a:t>” to switch to admin mode.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We can create users with </a:t>
            </a:r>
            <a:r>
              <a:rPr lang="en-US" sz="1400" dirty="0" err="1">
                <a:solidFill>
                  <a:srgbClr val="3C5790"/>
                </a:solidFill>
              </a:rPr>
              <a:t>db.</a:t>
            </a:r>
            <a:r>
              <a:rPr lang="en-US" sz="1400" b="1" dirty="0" err="1">
                <a:solidFill>
                  <a:srgbClr val="3C5790"/>
                </a:solidFill>
              </a:rPr>
              <a:t>createUser</a:t>
            </a:r>
            <a:r>
              <a:rPr lang="en-US" sz="1400" dirty="0">
                <a:solidFill>
                  <a:srgbClr val="3C5790"/>
                </a:solidFill>
              </a:rPr>
              <a:t>( {user: “max”, </a:t>
            </a:r>
            <a:r>
              <a:rPr lang="en-US" sz="1400" dirty="0" err="1">
                <a:solidFill>
                  <a:srgbClr val="3C5790"/>
                </a:solidFill>
              </a:rPr>
              <a:t>pwd</a:t>
            </a:r>
            <a:r>
              <a:rPr lang="en-US" sz="1400" dirty="0">
                <a:solidFill>
                  <a:srgbClr val="3C5790"/>
                </a:solidFill>
              </a:rPr>
              <a:t>: “max”, roles: [“</a:t>
            </a:r>
            <a:r>
              <a:rPr lang="en-US" sz="1400" dirty="0" err="1">
                <a:solidFill>
                  <a:srgbClr val="3C5790"/>
                </a:solidFill>
              </a:rPr>
              <a:t>userAdminAnyDatabase</a:t>
            </a:r>
            <a:r>
              <a:rPr lang="en-US" sz="1400" dirty="0">
                <a:solidFill>
                  <a:srgbClr val="3C5790"/>
                </a:solidFill>
              </a:rPr>
              <a:t>”]} ) 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We can authenticate using “</a:t>
            </a:r>
            <a:r>
              <a:rPr lang="en-US" sz="1400" b="1" dirty="0">
                <a:solidFill>
                  <a:srgbClr val="3C5790"/>
                </a:solidFill>
              </a:rPr>
              <a:t>mongo –u user –p password</a:t>
            </a:r>
            <a:r>
              <a:rPr lang="en-US" sz="1400" dirty="0">
                <a:solidFill>
                  <a:srgbClr val="3C5790"/>
                </a:solidFill>
              </a:rPr>
              <a:t>” or </a:t>
            </a:r>
            <a:r>
              <a:rPr lang="en-US" sz="1400" dirty="0" err="1">
                <a:solidFill>
                  <a:srgbClr val="3C5790"/>
                </a:solidFill>
              </a:rPr>
              <a:t>db.</a:t>
            </a:r>
            <a:r>
              <a:rPr lang="en-US" sz="1400" b="1" dirty="0" err="1">
                <a:solidFill>
                  <a:srgbClr val="3C5790"/>
                </a:solidFill>
              </a:rPr>
              <a:t>auth</a:t>
            </a:r>
            <a:r>
              <a:rPr lang="en-US" sz="1400" dirty="0">
                <a:solidFill>
                  <a:srgbClr val="3C5790"/>
                </a:solidFill>
              </a:rPr>
              <a:t>(user, pass).</a:t>
            </a:r>
          </a:p>
        </p:txBody>
      </p:sp>
    </p:spTree>
    <p:extLst>
      <p:ext uri="{BB962C8B-B14F-4D97-AF65-F5344CB8AC3E}">
        <p14:creationId xmlns:p14="http://schemas.microsoft.com/office/powerpoint/2010/main" val="30813136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Security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5334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Built-in roles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C46214-22E7-4289-8B17-255B732D9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743200"/>
            <a:ext cx="8385686" cy="362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753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Sharding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Sharding is a method for distributing data across multiple machines. </a:t>
            </a:r>
          </a:p>
          <a:p>
            <a:r>
              <a:rPr lang="en-US" sz="1400" dirty="0">
                <a:solidFill>
                  <a:srgbClr val="3C5790"/>
                </a:solidFill>
              </a:rPr>
              <a:t>MongoDB uses sharding to support deployments with very large data sets and high throughput operations.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Database systems with large data sets or high throughput applications can challenge the capacity of a single server.</a:t>
            </a:r>
          </a:p>
        </p:txBody>
      </p:sp>
    </p:spTree>
    <p:extLst>
      <p:ext uri="{BB962C8B-B14F-4D97-AF65-F5344CB8AC3E}">
        <p14:creationId xmlns:p14="http://schemas.microsoft.com/office/powerpoint/2010/main" val="17557629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Sharding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There are 2 methods for addressing system growth: </a:t>
            </a:r>
            <a:r>
              <a:rPr lang="en-US" sz="1400" b="1" dirty="0">
                <a:solidFill>
                  <a:srgbClr val="3C5790"/>
                </a:solidFill>
              </a:rPr>
              <a:t>vertical</a:t>
            </a:r>
            <a:r>
              <a:rPr lang="en-US" sz="1400" dirty="0">
                <a:solidFill>
                  <a:srgbClr val="3C5790"/>
                </a:solidFill>
              </a:rPr>
              <a:t> can </a:t>
            </a:r>
            <a:r>
              <a:rPr lang="en-US" sz="1400" b="1" dirty="0">
                <a:solidFill>
                  <a:srgbClr val="3C5790"/>
                </a:solidFill>
              </a:rPr>
              <a:t>horizontal</a:t>
            </a:r>
            <a:r>
              <a:rPr lang="en-US" sz="1400" dirty="0">
                <a:solidFill>
                  <a:srgbClr val="3C5790"/>
                </a:solidFill>
              </a:rPr>
              <a:t> scaling.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Vertical Scaling </a:t>
            </a:r>
            <a:r>
              <a:rPr lang="en-US" sz="1400" dirty="0">
                <a:solidFill>
                  <a:srgbClr val="3C5790"/>
                </a:solidFill>
              </a:rPr>
              <a:t>involves increasing the capacity of a single server: CPU, memory, storage.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Horizontal Scaling</a:t>
            </a:r>
            <a:r>
              <a:rPr lang="en-US" sz="1400" dirty="0">
                <a:solidFill>
                  <a:srgbClr val="3C5790"/>
                </a:solidFill>
              </a:rPr>
              <a:t> involves dividing the system dataset and load over multiple servers, adding additional servers to increase capacity as required.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MongoDB supports horizontal scaling through sharding.</a:t>
            </a:r>
          </a:p>
        </p:txBody>
      </p:sp>
    </p:spTree>
    <p:extLst>
      <p:ext uri="{BB962C8B-B14F-4D97-AF65-F5344CB8AC3E}">
        <p14:creationId xmlns:p14="http://schemas.microsoft.com/office/powerpoint/2010/main" val="253413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>
                <a:solidFill>
                  <a:schemeClr val="bg1"/>
                </a:solidFill>
              </a:rPr>
              <a:t>History</a:t>
            </a:r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228600" y="2133600"/>
            <a:ext cx="8686800" cy="1752600"/>
          </a:xfrm>
        </p:spPr>
        <p:txBody>
          <a:bodyPr/>
          <a:lstStyle/>
          <a:p>
            <a:r>
              <a:rPr lang="en-US" sz="1600" dirty="0">
                <a:solidFill>
                  <a:srgbClr val="3C5790"/>
                </a:solidFill>
              </a:rPr>
              <a:t>10 gen software company began developing MongoDB in 2007 as a component of a planned platform as a service product.</a:t>
            </a:r>
          </a:p>
          <a:p>
            <a:r>
              <a:rPr lang="en-US" sz="1600" dirty="0">
                <a:solidFill>
                  <a:srgbClr val="3C5790"/>
                </a:solidFill>
              </a:rPr>
              <a:t>In 2009 the company shifted to an open source development model, offering commercial support and other services.</a:t>
            </a:r>
          </a:p>
          <a:p>
            <a:r>
              <a:rPr lang="en-US" sz="1600" dirty="0">
                <a:solidFill>
                  <a:srgbClr val="3C5790"/>
                </a:solidFill>
              </a:rPr>
              <a:t>In 2013, 10gen changed its name to MongoDB Inc.</a:t>
            </a:r>
            <a:endParaRPr lang="en-US" sz="1400" dirty="0">
              <a:solidFill>
                <a:srgbClr val="3C5790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Sharding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9A878E-2F98-4F66-8BE7-FDFE19759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12" y="2076035"/>
            <a:ext cx="8129588" cy="409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5905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Sharding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B21E98-36BE-4D51-93CD-8566293C9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139772"/>
            <a:ext cx="8348663" cy="410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987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Transactions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In MongoDB an operations on a single document is atomic.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MongoDB supports multi-document transactions.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With distributed transactions, transitions can be used across multiple operations, collections, databases, documents and shards.</a:t>
            </a:r>
          </a:p>
        </p:txBody>
      </p:sp>
    </p:spTree>
    <p:extLst>
      <p:ext uri="{BB962C8B-B14F-4D97-AF65-F5344CB8AC3E}">
        <p14:creationId xmlns:p14="http://schemas.microsoft.com/office/powerpoint/2010/main" val="18943824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Transactions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7620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Example of transaction: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1CAF6B-CA14-411C-AC9D-6D390FFDA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819400"/>
            <a:ext cx="8305800" cy="305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303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Transactions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We can start a transaction as: const session = </a:t>
            </a:r>
            <a:r>
              <a:rPr lang="en-US" sz="1400" dirty="0" err="1">
                <a:solidFill>
                  <a:srgbClr val="3C5790"/>
                </a:solidFill>
              </a:rPr>
              <a:t>db.getMongo</a:t>
            </a:r>
            <a:r>
              <a:rPr lang="en-US" sz="1400" dirty="0">
                <a:solidFill>
                  <a:srgbClr val="3C5790"/>
                </a:solidFill>
              </a:rPr>
              <a:t>().</a:t>
            </a:r>
            <a:r>
              <a:rPr lang="en-US" sz="1400" dirty="0" err="1">
                <a:solidFill>
                  <a:srgbClr val="3C5790"/>
                </a:solidFill>
              </a:rPr>
              <a:t>startSession</a:t>
            </a:r>
            <a:r>
              <a:rPr lang="en-US" sz="1400" dirty="0">
                <a:solidFill>
                  <a:srgbClr val="3C5790"/>
                </a:solidFill>
              </a:rPr>
              <a:t>()</a:t>
            </a:r>
          </a:p>
          <a:p>
            <a:r>
              <a:rPr lang="en-US" sz="1400" dirty="0">
                <a:solidFill>
                  <a:srgbClr val="3C5790"/>
                </a:solidFill>
              </a:rPr>
              <a:t>Refer collections as: const posts = </a:t>
            </a:r>
            <a:r>
              <a:rPr lang="en-US" sz="1400" dirty="0" err="1">
                <a:solidFill>
                  <a:srgbClr val="3C5790"/>
                </a:solidFill>
              </a:rPr>
              <a:t>session.getDatabase</a:t>
            </a:r>
            <a:r>
              <a:rPr lang="en-US" sz="1400" dirty="0">
                <a:solidFill>
                  <a:srgbClr val="3C5790"/>
                </a:solidFill>
              </a:rPr>
              <a:t>("blog").posts</a:t>
            </a:r>
          </a:p>
          <a:p>
            <a:r>
              <a:rPr lang="en-US" sz="1400" dirty="0">
                <a:solidFill>
                  <a:srgbClr val="3C5790"/>
                </a:solidFill>
              </a:rPr>
              <a:t>Start transaction: </a:t>
            </a:r>
            <a:r>
              <a:rPr lang="en-US" sz="1400" dirty="0" err="1">
                <a:solidFill>
                  <a:srgbClr val="3C5790"/>
                </a:solidFill>
              </a:rPr>
              <a:t>session.startTransaction</a:t>
            </a:r>
            <a:r>
              <a:rPr lang="en-US" sz="1400" dirty="0">
                <a:solidFill>
                  <a:srgbClr val="3C5790"/>
                </a:solidFill>
              </a:rPr>
              <a:t>()</a:t>
            </a:r>
          </a:p>
          <a:p>
            <a:r>
              <a:rPr lang="en-US" sz="1400" dirty="0">
                <a:solidFill>
                  <a:srgbClr val="3C5790"/>
                </a:solidFill>
              </a:rPr>
              <a:t>Operate on collections: </a:t>
            </a:r>
            <a:r>
              <a:rPr lang="en-US" sz="1400" dirty="0" err="1">
                <a:solidFill>
                  <a:srgbClr val="3C5790"/>
                </a:solidFill>
              </a:rPr>
              <a:t>posts.deleteOne</a:t>
            </a:r>
            <a:r>
              <a:rPr lang="en-US" sz="1400" dirty="0">
                <a:solidFill>
                  <a:srgbClr val="3C5790"/>
                </a:solidFill>
              </a:rPr>
              <a:t>( &lt;filter&gt; )</a:t>
            </a:r>
          </a:p>
          <a:p>
            <a:r>
              <a:rPr lang="en-US" sz="1400" dirty="0">
                <a:solidFill>
                  <a:srgbClr val="3C5790"/>
                </a:solidFill>
              </a:rPr>
              <a:t>Commit transaction: </a:t>
            </a:r>
            <a:r>
              <a:rPr lang="en-US" sz="1400" dirty="0" err="1">
                <a:solidFill>
                  <a:srgbClr val="3C5790"/>
                </a:solidFill>
              </a:rPr>
              <a:t>session.commitTransaction</a:t>
            </a:r>
            <a:r>
              <a:rPr lang="en-US" sz="1400" dirty="0">
                <a:solidFill>
                  <a:srgbClr val="3C5790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1547041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Conclusions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4648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MongoDB is the most popular among the NoSQL databases.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It's a great tool for building data warehouses.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It's an open-source database </a:t>
            </a:r>
            <a:r>
              <a:rPr lang="en-US" sz="1400" dirty="0" err="1">
                <a:solidFill>
                  <a:srgbClr val="3C5790"/>
                </a:solidFill>
              </a:rPr>
              <a:t>withc</a:t>
            </a:r>
            <a:r>
              <a:rPr lang="en-US" sz="1400" dirty="0">
                <a:solidFill>
                  <a:srgbClr val="3C5790"/>
                </a:solidFill>
              </a:rPr>
              <a:t> makes it ideal for building high performance data warehouses.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It's well documented, well supported and easy to install and integrate with other </a:t>
            </a:r>
            <a:r>
              <a:rPr lang="en-US" sz="1400" dirty="0" err="1">
                <a:solidFill>
                  <a:srgbClr val="3C5790"/>
                </a:solidFill>
              </a:rPr>
              <a:t>langauges</a:t>
            </a:r>
            <a:r>
              <a:rPr lang="en-US" sz="1400" dirty="0">
                <a:solidFill>
                  <a:srgbClr val="3C579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17143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z="4000" dirty="0" err="1">
                <a:solidFill>
                  <a:schemeClr val="bg1">
                    <a:lumMod val="95000"/>
                  </a:schemeClr>
                </a:solidFill>
              </a:rPr>
              <a:t>Bibliography</a:t>
            </a:r>
            <a:endParaRPr lang="fr-CA" sz="4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123" name="Espace réservé du contenu 4"/>
          <p:cNvSpPr>
            <a:spLocks noGrp="1"/>
          </p:cNvSpPr>
          <p:nvPr>
            <p:ph idx="1"/>
          </p:nvPr>
        </p:nvSpPr>
        <p:spPr>
          <a:xfrm>
            <a:off x="457200" y="1676400"/>
            <a:ext cx="8458200" cy="4876800"/>
          </a:xfrm>
        </p:spPr>
        <p:txBody>
          <a:bodyPr/>
          <a:lstStyle/>
          <a:p>
            <a:r>
              <a:rPr lang="en-US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https://en.wikipedia.org/wiki/MongoDB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https://en.wikipedia.org/wiki/JSON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https://data-flair.training/blogs/mongodb-data-types/</a:t>
            </a:r>
          </a:p>
          <a:p>
            <a:r>
              <a:rPr lang="en-US" sz="1600" dirty="0">
                <a:solidFill>
                  <a:schemeClr val="bg1"/>
                </a:solidFill>
              </a:rPr>
              <a:t>https://docs.mongodb.com</a:t>
            </a:r>
          </a:p>
          <a:p>
            <a:r>
              <a:rPr lang="en-US" sz="1600" dirty="0">
                <a:solidFill>
                  <a:schemeClr val="bg1"/>
                </a:solidFill>
              </a:rPr>
              <a:t>MongoDB The complete Developers Guide - Udemy</a:t>
            </a:r>
          </a:p>
          <a:p>
            <a:endParaRPr lang="fr-CA" sz="1600" dirty="0">
              <a:solidFill>
                <a:schemeClr val="bg1"/>
              </a:solidFill>
            </a:endParaRPr>
          </a:p>
          <a:p>
            <a:endParaRPr lang="fr-CA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>
                <a:solidFill>
                  <a:schemeClr val="bg1"/>
                </a:solidFill>
              </a:rPr>
              <a:t>Features</a:t>
            </a:r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304800" y="1905000"/>
            <a:ext cx="8839200" cy="3810000"/>
          </a:xfrm>
        </p:spPr>
        <p:txBody>
          <a:bodyPr/>
          <a:lstStyle/>
          <a:p>
            <a:r>
              <a:rPr lang="en-US" sz="1400" b="1" dirty="0">
                <a:solidFill>
                  <a:srgbClr val="3C5790"/>
                </a:solidFill>
              </a:rPr>
              <a:t>Ad hoc queries</a:t>
            </a:r>
            <a:r>
              <a:rPr lang="en-US" sz="1400" dirty="0">
                <a:solidFill>
                  <a:srgbClr val="3C5790"/>
                </a:solidFill>
              </a:rPr>
              <a:t>: MongoDB supports field, range query and regular expression searches.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Indexing</a:t>
            </a:r>
            <a:r>
              <a:rPr lang="en-US" sz="1400" dirty="0">
                <a:solidFill>
                  <a:srgbClr val="3C5790"/>
                </a:solidFill>
              </a:rPr>
              <a:t>: fields in a MongoDB document can be indexed with primary and secondary indices.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Replication</a:t>
            </a:r>
            <a:r>
              <a:rPr lang="en-US" sz="1400" dirty="0">
                <a:solidFill>
                  <a:srgbClr val="3C5790"/>
                </a:solidFill>
              </a:rPr>
              <a:t>: MongoDB provides high availability with replica sets. Each replica set member may act in the role of primary or secondary replica at any time.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Load balancing</a:t>
            </a:r>
            <a:r>
              <a:rPr lang="en-US" sz="1400" dirty="0">
                <a:solidFill>
                  <a:srgbClr val="3C5790"/>
                </a:solidFill>
              </a:rPr>
              <a:t>: MongoDB scales horizontally using sharding. The user chooses a shard key, which determines how the data in a collection will be distributed. The data is split into range and distributes across multiple shards. </a:t>
            </a:r>
            <a:endParaRPr lang="en-US" sz="1200" dirty="0">
              <a:solidFill>
                <a:srgbClr val="3C579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>
                <a:solidFill>
                  <a:schemeClr val="bg1"/>
                </a:solidFill>
              </a:rPr>
              <a:t>Features</a:t>
            </a:r>
            <a:r>
              <a:rPr lang="fr-CA" dirty="0">
                <a:solidFill>
                  <a:schemeClr val="bg1"/>
                </a:solidFill>
              </a:rPr>
              <a:t> (</a:t>
            </a:r>
            <a:r>
              <a:rPr lang="fr-CA" dirty="0" err="1">
                <a:solidFill>
                  <a:schemeClr val="bg1"/>
                </a:solidFill>
              </a:rPr>
              <a:t>cont</a:t>
            </a:r>
            <a:r>
              <a:rPr lang="fr-CA" dirty="0">
                <a:solidFill>
                  <a:schemeClr val="bg1"/>
                </a:solidFill>
              </a:rPr>
              <a:t>.)</a:t>
            </a: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304800" y="1905000"/>
            <a:ext cx="8839200" cy="3810000"/>
          </a:xfrm>
        </p:spPr>
        <p:txBody>
          <a:bodyPr/>
          <a:lstStyle/>
          <a:p>
            <a:r>
              <a:rPr lang="en-US" sz="1400" b="1" dirty="0">
                <a:solidFill>
                  <a:srgbClr val="3C5790"/>
                </a:solidFill>
              </a:rPr>
              <a:t>File storage</a:t>
            </a:r>
            <a:r>
              <a:rPr lang="en-US" sz="1400" dirty="0">
                <a:solidFill>
                  <a:srgbClr val="3C5790"/>
                </a:solidFill>
              </a:rPr>
              <a:t>: MongoDB can be used as a file system, called </a:t>
            </a:r>
            <a:r>
              <a:rPr lang="en-US" sz="1400" dirty="0" err="1">
                <a:solidFill>
                  <a:srgbClr val="3C5790"/>
                </a:solidFill>
              </a:rPr>
              <a:t>GridFS</a:t>
            </a:r>
            <a:r>
              <a:rPr lang="en-US" sz="1400" dirty="0">
                <a:solidFill>
                  <a:srgbClr val="3C5790"/>
                </a:solidFill>
              </a:rPr>
              <a:t>, with load balancing and data replication features over multiple machines for storing files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Aggregation</a:t>
            </a:r>
            <a:r>
              <a:rPr lang="en-US" sz="1400" dirty="0">
                <a:solidFill>
                  <a:srgbClr val="3C5790"/>
                </a:solidFill>
              </a:rPr>
              <a:t>: MongoDB provides 3 ways to perform aggregation: pipeline, map-reduce function and single-purpose aggregation methods.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Server-side Java Script execution</a:t>
            </a:r>
            <a:r>
              <a:rPr lang="en-US" sz="1400" dirty="0">
                <a:solidFill>
                  <a:srgbClr val="3C5790"/>
                </a:solidFill>
              </a:rPr>
              <a:t>: can be used in queries, aggregation functions (as MapReduce) and sent directly to the DB to be executed.</a:t>
            </a:r>
          </a:p>
          <a:p>
            <a:r>
              <a:rPr lang="en-US" sz="1400" b="1" dirty="0">
                <a:solidFill>
                  <a:srgbClr val="3C5790"/>
                </a:solidFill>
              </a:rPr>
              <a:t>Transactions</a:t>
            </a:r>
            <a:r>
              <a:rPr lang="en-US" sz="1400" dirty="0">
                <a:solidFill>
                  <a:srgbClr val="3C5790"/>
                </a:solidFill>
              </a:rPr>
              <a:t>: support for multi-document ACID transactions</a:t>
            </a:r>
            <a:endParaRPr lang="en-US" sz="1200" dirty="0">
              <a:solidFill>
                <a:srgbClr val="3C57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3131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Core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1219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MongoDB needs to store the database date somewhere.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On macOS, Linux, MongoDB by default uses /data/</a:t>
            </a:r>
            <a:r>
              <a:rPr lang="en-US" sz="1400" dirty="0" err="1">
                <a:solidFill>
                  <a:srgbClr val="3C5790"/>
                </a:solidFill>
              </a:rPr>
              <a:t>db</a:t>
            </a:r>
            <a:r>
              <a:rPr lang="en-US" sz="1400" dirty="0">
                <a:solidFill>
                  <a:srgbClr val="3C5790"/>
                </a:solidFill>
              </a:rPr>
              <a:t> as the storage path, on windows C:\data\db</a:t>
            </a:r>
          </a:p>
          <a:p>
            <a:r>
              <a:rPr lang="en-US" sz="1400" dirty="0">
                <a:solidFill>
                  <a:srgbClr val="3C5790"/>
                </a:solidFill>
              </a:rPr>
              <a:t>On Windows we can change the path as </a:t>
            </a:r>
            <a:r>
              <a:rPr lang="en-US" sz="1400" dirty="0" err="1">
                <a:solidFill>
                  <a:srgbClr val="3C5790"/>
                </a:solidFill>
              </a:rPr>
              <a:t>mongod</a:t>
            </a:r>
            <a:r>
              <a:rPr lang="en-US" sz="1400" dirty="0">
                <a:solidFill>
                  <a:srgbClr val="3C5790"/>
                </a:solidFill>
              </a:rPr>
              <a:t> --</a:t>
            </a:r>
            <a:r>
              <a:rPr lang="en-US" sz="1400" dirty="0" err="1">
                <a:solidFill>
                  <a:srgbClr val="3C5790"/>
                </a:solidFill>
              </a:rPr>
              <a:t>dbpath</a:t>
            </a:r>
            <a:r>
              <a:rPr lang="en-US" sz="1400" dirty="0">
                <a:solidFill>
                  <a:srgbClr val="3C5790"/>
                </a:solidFill>
              </a:rPr>
              <a:t> "my/new/path".</a:t>
            </a:r>
          </a:p>
          <a:p>
            <a:r>
              <a:rPr lang="en-US" sz="1400" dirty="0">
                <a:solidFill>
                  <a:srgbClr val="3C5790"/>
                </a:solidFill>
              </a:rPr>
              <a:t>MongoDB will boot with default port </a:t>
            </a:r>
            <a:r>
              <a:rPr lang="en-US" sz="1400" b="1" dirty="0">
                <a:solidFill>
                  <a:srgbClr val="3C5790"/>
                </a:solidFill>
              </a:rPr>
              <a:t>27017</a:t>
            </a:r>
            <a:r>
              <a:rPr lang="en-US" sz="1400" dirty="0">
                <a:solidFill>
                  <a:srgbClr val="3C5790"/>
                </a:solidFill>
              </a:rPr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BE39E7-3316-43DA-BD0A-FA386E973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3200400"/>
            <a:ext cx="8305800" cy="15900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B2BA7B-E48E-4337-A7DB-FC449441F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689" y="4876800"/>
            <a:ext cx="8257911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Core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sp>
        <p:nvSpPr>
          <p:cNvPr id="4099" name="Espace réservé du contenu 4"/>
          <p:cNvSpPr>
            <a:spLocks noGrp="1"/>
          </p:cNvSpPr>
          <p:nvPr>
            <p:ph idx="1"/>
          </p:nvPr>
        </p:nvSpPr>
        <p:spPr>
          <a:xfrm>
            <a:off x="76200" y="1981200"/>
            <a:ext cx="8686800" cy="1219200"/>
          </a:xfrm>
        </p:spPr>
        <p:txBody>
          <a:bodyPr/>
          <a:lstStyle/>
          <a:p>
            <a:r>
              <a:rPr lang="en-US" sz="1400" dirty="0">
                <a:solidFill>
                  <a:srgbClr val="3C5790"/>
                </a:solidFill>
              </a:rPr>
              <a:t>Practical IDEs: </a:t>
            </a:r>
          </a:p>
          <a:p>
            <a:pPr lvl="1"/>
            <a:r>
              <a:rPr lang="en-US" sz="1400" b="1" dirty="0">
                <a:solidFill>
                  <a:srgbClr val="3C5790"/>
                </a:solidFill>
              </a:rPr>
              <a:t>Studio 3T for Mongo DB</a:t>
            </a:r>
          </a:p>
          <a:p>
            <a:pPr lvl="1"/>
            <a:r>
              <a:rPr lang="en-US" sz="1400" b="1" dirty="0">
                <a:solidFill>
                  <a:srgbClr val="3C5790"/>
                </a:solidFill>
              </a:rPr>
              <a:t>Robo 3T</a:t>
            </a:r>
          </a:p>
          <a:p>
            <a:pPr lvl="1"/>
            <a:r>
              <a:rPr lang="en-US" sz="1400" b="1" dirty="0">
                <a:solidFill>
                  <a:srgbClr val="3C5790"/>
                </a:solidFill>
              </a:rPr>
              <a:t>NOSQL Booster</a:t>
            </a:r>
          </a:p>
          <a:p>
            <a:endParaRPr lang="en-US" sz="1400" dirty="0">
              <a:solidFill>
                <a:srgbClr val="3C579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42DE2C-0C48-443E-AD5C-4D18E88E9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442522"/>
            <a:ext cx="8229600" cy="288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45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3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Core (cont.)</a:t>
            </a:r>
            <a:endParaRPr lang="fr-CA" sz="3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40219A-9E19-4434-A92E-E7C7B46F0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" y="2362200"/>
            <a:ext cx="8153400" cy="338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80684"/>
      </p:ext>
    </p:extLst>
  </p:cSld>
  <p:clrMapOvr>
    <a:masterClrMapping/>
  </p:clrMapOvr>
</p:sld>
</file>

<file path=ppt/theme/theme1.xml><?xml version="1.0" encoding="utf-8"?>
<a:theme xmlns:a="http://schemas.openxmlformats.org/drawingml/2006/main" name="14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143</Template>
  <TotalTime>11405</TotalTime>
  <Words>2022</Words>
  <Application>Microsoft Office PowerPoint</Application>
  <PresentationFormat>On-screen Show (4:3)</PresentationFormat>
  <Paragraphs>208</Paragraphs>
  <Slides>46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9" baseType="lpstr">
      <vt:lpstr>Arial</vt:lpstr>
      <vt:lpstr>Calibri</vt:lpstr>
      <vt:lpstr>143</vt:lpstr>
      <vt:lpstr>MongoDB</vt:lpstr>
      <vt:lpstr>Contents</vt:lpstr>
      <vt:lpstr>What is MongoDB?</vt:lpstr>
      <vt:lpstr>History</vt:lpstr>
      <vt:lpstr>Features</vt:lpstr>
      <vt:lpstr>Features (cont.)</vt:lpstr>
      <vt:lpstr>Core</vt:lpstr>
      <vt:lpstr>Core (cont.)</vt:lpstr>
      <vt:lpstr>Core (cont.)</vt:lpstr>
      <vt:lpstr>Core (cont.)</vt:lpstr>
      <vt:lpstr>Core (cont.)</vt:lpstr>
      <vt:lpstr>Core (cont.)</vt:lpstr>
      <vt:lpstr>Core (cont.)</vt:lpstr>
      <vt:lpstr>Core (cont.)</vt:lpstr>
      <vt:lpstr>Core (cont.)</vt:lpstr>
      <vt:lpstr>Core (cont.)</vt:lpstr>
      <vt:lpstr>Operators </vt:lpstr>
      <vt:lpstr>Operators (cont.)</vt:lpstr>
      <vt:lpstr>Operators (cont.)</vt:lpstr>
      <vt:lpstr>Operators (cont.)</vt:lpstr>
      <vt:lpstr>Data Types</vt:lpstr>
      <vt:lpstr>Data Types (cont.)</vt:lpstr>
      <vt:lpstr>Indexes</vt:lpstr>
      <vt:lpstr>Indexes (cont.)</vt:lpstr>
      <vt:lpstr>Indexes (cont.)</vt:lpstr>
      <vt:lpstr>Indexes (cont.)</vt:lpstr>
      <vt:lpstr>Indexes (cont.)</vt:lpstr>
      <vt:lpstr>Indexes (cont.)</vt:lpstr>
      <vt:lpstr>Aggregation</vt:lpstr>
      <vt:lpstr>Aggregation (cont.)</vt:lpstr>
      <vt:lpstr>Aggregation (cont.)</vt:lpstr>
      <vt:lpstr>Aggregation (cont.)</vt:lpstr>
      <vt:lpstr>Aggregation (cont.)</vt:lpstr>
      <vt:lpstr>Security</vt:lpstr>
      <vt:lpstr>Security (cont.)</vt:lpstr>
      <vt:lpstr>Security (cont.)</vt:lpstr>
      <vt:lpstr>Security (cont.)</vt:lpstr>
      <vt:lpstr>Sharding</vt:lpstr>
      <vt:lpstr>Sharding (cont.)</vt:lpstr>
      <vt:lpstr>Sharding (cont.)</vt:lpstr>
      <vt:lpstr>Sharding (cont.)</vt:lpstr>
      <vt:lpstr>Transactions</vt:lpstr>
      <vt:lpstr>Transactions (cont.)</vt:lpstr>
      <vt:lpstr>Transactions</vt:lpstr>
      <vt:lpstr>Conclusions</vt:lpstr>
      <vt:lpstr>Bibliography</vt:lpstr>
    </vt:vector>
  </TitlesOfParts>
  <Company>Computaris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NAME</dc:title>
  <dc:creator>Ionut Dima</dc:creator>
  <cp:lastModifiedBy>Ionut Dima</cp:lastModifiedBy>
  <cp:revision>740</cp:revision>
  <dcterms:created xsi:type="dcterms:W3CDTF">2012-04-12T06:19:17Z</dcterms:created>
  <dcterms:modified xsi:type="dcterms:W3CDTF">2019-10-11T08:21:47Z</dcterms:modified>
</cp:coreProperties>
</file>

<file path=docProps/thumbnail.jpeg>
</file>